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46" r:id="rId2"/>
    <p:sldId id="455" r:id="rId3"/>
    <p:sldId id="459" r:id="rId4"/>
    <p:sldId id="462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2" r:id="rId24"/>
    <p:sldId id="481" r:id="rId25"/>
    <p:sldId id="4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2EA41-DAE8-4A25-9980-1906F2F8554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1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83568" y="1700808"/>
            <a:ext cx="7848872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</a:t>
            </a:r>
            <a:r>
              <a:rPr lang="ru-RU" sz="40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гидроэнергетика</a:t>
            </a:r>
          </a:p>
          <a:p>
            <a:pPr algn="ctr"/>
            <a:r>
              <a:rPr lang="en-HK" sz="40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/</a:t>
            </a:r>
            <a:r>
              <a:rPr lang="ru-RU" sz="40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приливные </a:t>
            </a:r>
            <a:r>
              <a:rPr lang="ru-RU" sz="40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электростанции</a:t>
            </a:r>
            <a:endParaRPr lang="en-HK" sz="40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</a:t>
            </a:r>
            <a:r>
              <a:rPr lang="en-HK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10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74" name="Picture 2" descr="Рис. 2.25. Графики приливных колебаний уровня моря: а – полусуточного прилива;  б – месячного изменения величины прили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6207571" cy="4833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27584" y="5712868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dirty="0" err="1"/>
              <a:t>Графики</a:t>
            </a:r>
            <a:r>
              <a:rPr lang="en-HK" dirty="0"/>
              <a:t> </a:t>
            </a:r>
            <a:r>
              <a:rPr lang="en-HK" dirty="0" err="1"/>
              <a:t>приливных</a:t>
            </a:r>
            <a:r>
              <a:rPr lang="en-HK" dirty="0"/>
              <a:t> </a:t>
            </a:r>
            <a:r>
              <a:rPr lang="en-HK" dirty="0" err="1"/>
              <a:t>колебаний</a:t>
            </a:r>
            <a:r>
              <a:rPr lang="en-HK" dirty="0"/>
              <a:t> </a:t>
            </a:r>
            <a:r>
              <a:rPr lang="en-HK" dirty="0" err="1"/>
              <a:t>уровня</a:t>
            </a:r>
            <a:r>
              <a:rPr lang="en-HK" dirty="0"/>
              <a:t> </a:t>
            </a:r>
            <a:r>
              <a:rPr lang="en-HK" dirty="0" err="1"/>
              <a:t>моря</a:t>
            </a:r>
            <a:r>
              <a:rPr lang="en-HK" dirty="0"/>
              <a:t>: а – </a:t>
            </a:r>
            <a:r>
              <a:rPr lang="en-HK" dirty="0" err="1"/>
              <a:t>полусуточного</a:t>
            </a:r>
            <a:r>
              <a:rPr lang="en-HK" dirty="0"/>
              <a:t> </a:t>
            </a:r>
            <a:r>
              <a:rPr lang="en-HK" dirty="0" err="1"/>
              <a:t>прилива</a:t>
            </a:r>
            <a:r>
              <a:rPr lang="en-HK" dirty="0"/>
              <a:t>; </a:t>
            </a:r>
            <a:endParaRPr lang="en-HK" dirty="0" smtClean="0"/>
          </a:p>
          <a:p>
            <a:pPr algn="ctr"/>
            <a:r>
              <a:rPr lang="en-HK" dirty="0" smtClean="0"/>
              <a:t>б </a:t>
            </a:r>
            <a:r>
              <a:rPr lang="en-HK" dirty="0"/>
              <a:t>– </a:t>
            </a:r>
            <a:r>
              <a:rPr lang="en-HK" dirty="0" err="1"/>
              <a:t>месячного</a:t>
            </a:r>
            <a:r>
              <a:rPr lang="en-HK" dirty="0"/>
              <a:t> </a:t>
            </a:r>
            <a:r>
              <a:rPr lang="en-HK" dirty="0" err="1"/>
              <a:t>изменения</a:t>
            </a:r>
            <a:r>
              <a:rPr lang="en-HK" dirty="0"/>
              <a:t> </a:t>
            </a:r>
            <a:r>
              <a:rPr lang="en-HK" dirty="0" err="1"/>
              <a:t>величины</a:t>
            </a:r>
            <a:r>
              <a:rPr lang="en-HK" dirty="0"/>
              <a:t> </a:t>
            </a:r>
            <a:r>
              <a:rPr lang="en-HK" dirty="0" err="1"/>
              <a:t>прилива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56060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Закономерность изменения приливов внутри месяца, вызванная движениями Луны и Солнца, остается практически неизменной для всех лунных месяцев года. Среднее значение величины прилива для всех одноименных суток лунного месяца также является практически неизменным в годовом и многолетнем разрезах. Отличительной особенностью приливной энергии является и неизменность величины среднемесячной энергии для любого года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2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Амплитуды и формы приливно-отливных волн на разных побережьях Мирового океана существенно различаются, что связано и с такими факторами, как глубина, конфигурация береговой линии и др. Так, максимальная величина прилива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Амакс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составляющая 19,5 м, наблюдалась в Канаде в заливе Фанди на побережье Атлантического океана, 16,3 м – в Англии в устье р.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Северн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14,7 м – на севере Франции, 11,0 м – в России в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Пенжинском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заливе Охотского моря.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2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852969"/>
            <a:ext cx="87129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ПЭС «Ля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», построенная в эстуарии (широком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воронкоподобном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устье) р.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(Северная Бретань), имеет большую плотину, ее длина составляет 800 м. Плотина также служит мостом, по которому проходит высокоскоростная трасса, соединяющая города Св. Мало 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Динард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Мощность станции составляет 240 МВт.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4098" name="Picture 2" descr="Первая в мире приливная электростанция «Ля Ранс», Фран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307" y="3169889"/>
            <a:ext cx="5716889" cy="270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39752" y="58790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HK" dirty="0" err="1"/>
              <a:t>Первая</a:t>
            </a:r>
            <a:r>
              <a:rPr lang="en-HK" dirty="0"/>
              <a:t> в </a:t>
            </a:r>
            <a:r>
              <a:rPr lang="en-HK" dirty="0" err="1"/>
              <a:t>мире</a:t>
            </a:r>
            <a:r>
              <a:rPr lang="en-HK" dirty="0"/>
              <a:t> </a:t>
            </a:r>
            <a:r>
              <a:rPr lang="en-HK" dirty="0" err="1"/>
              <a:t>приливная</a:t>
            </a:r>
            <a:r>
              <a:rPr lang="en-HK" dirty="0"/>
              <a:t> </a:t>
            </a:r>
            <a:r>
              <a:rPr lang="en-HK" dirty="0" err="1"/>
              <a:t>электростанция</a:t>
            </a:r>
            <a:r>
              <a:rPr lang="en-HK" dirty="0"/>
              <a:t> «</a:t>
            </a:r>
            <a:r>
              <a:rPr lang="en-HK" dirty="0" err="1"/>
              <a:t>Ля</a:t>
            </a:r>
            <a:r>
              <a:rPr lang="en-HK" dirty="0"/>
              <a:t> </a:t>
            </a:r>
            <a:r>
              <a:rPr lang="en-HK" dirty="0" err="1"/>
              <a:t>Ранс</a:t>
            </a:r>
            <a:r>
              <a:rPr lang="en-HK" dirty="0"/>
              <a:t>», </a:t>
            </a:r>
            <a:r>
              <a:rPr lang="en-HK" dirty="0" err="1"/>
              <a:t>Франция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09006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859066"/>
            <a:ext cx="871296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Для создания ПЭС необходимы благоприятные природные условия, которые включают: большие приливы (А &gt; 3–5 м); контур береговой линии (желательно с образованием залива), позволяющий отделить от моря бассейн для работы ПЭС при минимальной длине и высоте перегораживающей плотины, благоприятных геологических условиях ее основания.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122" name="Picture 2" descr="Дамба приливной электростанции «Ля Ранс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938" y="3595502"/>
            <a:ext cx="4712326" cy="2641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69361" y="6294759"/>
            <a:ext cx="5271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dirty="0" err="1"/>
              <a:t>Дамба</a:t>
            </a:r>
            <a:r>
              <a:rPr lang="en-HK" dirty="0"/>
              <a:t> </a:t>
            </a:r>
            <a:r>
              <a:rPr lang="en-HK" dirty="0" err="1"/>
              <a:t>приливной</a:t>
            </a:r>
            <a:r>
              <a:rPr lang="en-HK" dirty="0"/>
              <a:t> </a:t>
            </a:r>
            <a:r>
              <a:rPr lang="en-HK" dirty="0" err="1"/>
              <a:t>электростанции</a:t>
            </a:r>
            <a:r>
              <a:rPr lang="en-HK" dirty="0"/>
              <a:t> «</a:t>
            </a:r>
            <a:r>
              <a:rPr lang="en-HK" dirty="0" err="1"/>
              <a:t>Ля</a:t>
            </a:r>
            <a:r>
              <a:rPr lang="en-HK" dirty="0"/>
              <a:t> </a:t>
            </a:r>
            <a:r>
              <a:rPr lang="en-HK" dirty="0" err="1"/>
              <a:t>Ранс</a:t>
            </a:r>
            <a:r>
              <a:rPr lang="en-HK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043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881425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Общий потенциал возможной к использованию приливной энергии во всем мире ориентировочно оценивается по мощности в 1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млрд.кВт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а по выработке – в 2000 млрд.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кВт·ч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в том числе в России – около 250 млрд.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кВт·ч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6146" name="Picture 2" descr="Кислогубская приливная электростанция, Росс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72" y="2132856"/>
            <a:ext cx="3931295" cy="262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9145" y="2132856"/>
            <a:ext cx="42308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настоящее время в мире эксплуатируются с 1967 г. ПЭС «Ля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(Франция) мощностью 240 МВт, с 1968 г.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Кислогубская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ПЭС (Россия) мощностью 0,4 МВт, с 1984 г. ПЭС Аннаполис (Канада) мощностью 20 МВт, 5 небольших ПЭС в Китае общей мощностью 4,3 МВт, в том числе построенная в 1985 г. ПЭС «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Цзянсянь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мощностью 3 МВт, завершается строительство ПЭС на озере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Сихва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 Южной Корее мощностью 254 МВт.</a:t>
            </a:r>
            <a:endParaRPr lang="ru-RU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7984" y="480529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HK" dirty="0" err="1"/>
              <a:t>Кислогубская</a:t>
            </a:r>
            <a:r>
              <a:rPr lang="en-HK" dirty="0"/>
              <a:t> </a:t>
            </a:r>
            <a:r>
              <a:rPr lang="en-HK" dirty="0" err="1"/>
              <a:t>приливная</a:t>
            </a:r>
            <a:r>
              <a:rPr lang="en-HK" dirty="0"/>
              <a:t> </a:t>
            </a:r>
            <a:r>
              <a:rPr lang="en-HK" dirty="0" err="1"/>
              <a:t>электростанция</a:t>
            </a:r>
            <a:r>
              <a:rPr lang="en-HK" dirty="0"/>
              <a:t>, </a:t>
            </a:r>
            <a:r>
              <a:rPr lang="en-HK" dirty="0" err="1"/>
              <a:t>Россия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7335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Проекты крупных ПЭС разрабатываются: в Англии – ПЭС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Северн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мощностью 8,6 млн. кВт, в Канаде –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Кемберленд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(1,15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 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Кобекуид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(4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), в Индии – ПЭС мощностью 7,4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Камбейском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заливе, а в России – Мезенская (8 млн. кВт) 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Тугурская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(3,6 млн. кВт), начало строительства которых предусматривается в период до 2020 г. В перспективе рассматривается возможность создания гигантской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Пенжинской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ПЭС мощностью до 87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Для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ПЭС в основном применяется наиболее эффективная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однобассейновая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схема с односторонним и двухсторонним действием. В состав сооружений приливных электростанций входят здание ПЭС, водопропускное сооружение и глухая плотина.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9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однобассейновой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схеме двухстороннего действия достигается наиболее полное соответствие работы ПЭС естественному циклу приливов и отливов. Схема предусматривает, что в начале прилива опущенные затворы отделяют бассейн от моря и при достижении необходимого минимального напора (между уровнями моря и бассейна) начинают работать турбины, используя поток воды из моря в бассейн, и происходит наполнение бассейна. Когда перепад между морем и бассейном достигает минимума, отключаются турбины, затворы поднимаются и происходит выравнивание уровней в море и бассейне, после чего затворы закрываются, отделяя бассейн от моря. В период отлива при достижении необходимого напора (между уровнями бассейна и моря) включаются турбины и происходит опорожнение бассейна. Затем цикл 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повторяется.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6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170" name="Picture 2" descr="Рис. 2.26. Схема ПЭС с одним бассейном (а) и график работы ПЭС двухстороннего действия (б):  1 – уровни моря; 2 – уровни бассейна; t p – периоды выдачи мощности; t 0 – период открытия затворов для выравнивания уровней в бассейне и мор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06" y="1052736"/>
            <a:ext cx="704388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44378" y="5216223"/>
            <a:ext cx="7521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dirty="0" err="1"/>
              <a:t>Схема</a:t>
            </a:r>
            <a:r>
              <a:rPr lang="en-HK" dirty="0"/>
              <a:t> ПЭС с </a:t>
            </a:r>
            <a:r>
              <a:rPr lang="en-HK" dirty="0" err="1"/>
              <a:t>одним</a:t>
            </a:r>
            <a:r>
              <a:rPr lang="en-HK" dirty="0"/>
              <a:t> </a:t>
            </a:r>
            <a:r>
              <a:rPr lang="en-HK" dirty="0" err="1"/>
              <a:t>бассейном</a:t>
            </a:r>
            <a:r>
              <a:rPr lang="en-HK" dirty="0"/>
              <a:t> (а) и </a:t>
            </a:r>
            <a:r>
              <a:rPr lang="en-HK" dirty="0" err="1"/>
              <a:t>график</a:t>
            </a:r>
            <a:r>
              <a:rPr lang="en-HK" dirty="0"/>
              <a:t> </a:t>
            </a:r>
            <a:r>
              <a:rPr lang="en-HK" dirty="0" err="1"/>
              <a:t>работы</a:t>
            </a:r>
            <a:r>
              <a:rPr lang="en-HK" dirty="0"/>
              <a:t> ПЭС </a:t>
            </a:r>
            <a:r>
              <a:rPr lang="en-HK" dirty="0" err="1"/>
              <a:t>двухстороннего</a:t>
            </a:r>
            <a:r>
              <a:rPr lang="en-HK" dirty="0"/>
              <a:t> </a:t>
            </a:r>
            <a:r>
              <a:rPr lang="en-HK" dirty="0" err="1"/>
              <a:t>действия</a:t>
            </a:r>
            <a:r>
              <a:rPr lang="en-HK" dirty="0"/>
              <a:t> (б): 1 – </a:t>
            </a:r>
            <a:r>
              <a:rPr lang="en-HK" dirty="0" err="1"/>
              <a:t>уровни</a:t>
            </a:r>
            <a:r>
              <a:rPr lang="en-HK" dirty="0"/>
              <a:t> </a:t>
            </a:r>
            <a:r>
              <a:rPr lang="en-HK" dirty="0" err="1"/>
              <a:t>моря</a:t>
            </a:r>
            <a:r>
              <a:rPr lang="en-HK" dirty="0"/>
              <a:t>; 2 – </a:t>
            </a:r>
            <a:r>
              <a:rPr lang="en-HK" dirty="0" err="1"/>
              <a:t>уровни</a:t>
            </a:r>
            <a:r>
              <a:rPr lang="en-HK" dirty="0"/>
              <a:t> </a:t>
            </a:r>
            <a:r>
              <a:rPr lang="en-HK" dirty="0" err="1"/>
              <a:t>бассейна</a:t>
            </a:r>
            <a:r>
              <a:rPr lang="en-HK" dirty="0"/>
              <a:t>; t p – </a:t>
            </a:r>
            <a:r>
              <a:rPr lang="en-HK" dirty="0" err="1"/>
              <a:t>периоды</a:t>
            </a:r>
            <a:r>
              <a:rPr lang="en-HK" dirty="0"/>
              <a:t> </a:t>
            </a:r>
            <a:r>
              <a:rPr lang="en-HK" dirty="0" err="1"/>
              <a:t>выдачи</a:t>
            </a:r>
            <a:r>
              <a:rPr lang="en-HK" dirty="0"/>
              <a:t> </a:t>
            </a:r>
            <a:r>
              <a:rPr lang="en-HK" dirty="0" err="1"/>
              <a:t>мощности</a:t>
            </a:r>
            <a:r>
              <a:rPr lang="en-HK" dirty="0"/>
              <a:t>; t 0 – </a:t>
            </a:r>
            <a:r>
              <a:rPr lang="en-HK" dirty="0" err="1"/>
              <a:t>период</a:t>
            </a:r>
            <a:r>
              <a:rPr lang="en-HK" dirty="0"/>
              <a:t> </a:t>
            </a:r>
            <a:r>
              <a:rPr lang="en-HK" dirty="0" err="1"/>
              <a:t>открытия</a:t>
            </a:r>
            <a:r>
              <a:rPr lang="en-HK" dirty="0"/>
              <a:t> </a:t>
            </a:r>
            <a:r>
              <a:rPr lang="en-HK" dirty="0" err="1"/>
              <a:t>затворов</a:t>
            </a:r>
            <a:r>
              <a:rPr lang="en-HK" dirty="0"/>
              <a:t> </a:t>
            </a:r>
            <a:r>
              <a:rPr lang="en-HK" dirty="0" err="1"/>
              <a:t>для</a:t>
            </a:r>
            <a:r>
              <a:rPr lang="en-HK" dirty="0"/>
              <a:t> </a:t>
            </a:r>
            <a:r>
              <a:rPr lang="en-HK" dirty="0" err="1"/>
              <a:t>выравнивания</a:t>
            </a:r>
            <a:r>
              <a:rPr lang="en-HK" dirty="0"/>
              <a:t> </a:t>
            </a:r>
            <a:r>
              <a:rPr lang="en-HK" dirty="0" err="1"/>
              <a:t>уровней</a:t>
            </a:r>
            <a:r>
              <a:rPr lang="en-HK" dirty="0"/>
              <a:t> в </a:t>
            </a:r>
            <a:r>
              <a:rPr lang="en-HK" dirty="0" err="1"/>
              <a:t>бассейне</a:t>
            </a:r>
            <a:r>
              <a:rPr lang="en-HK" dirty="0"/>
              <a:t> и </a:t>
            </a:r>
            <a:r>
              <a:rPr lang="en-HK" dirty="0" err="1"/>
              <a:t>море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47041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 работе приливных электростанций в энергосистеме, где наблюдается избыток электроэнергии в провальной части графика нагрузок, возможно применение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однобассейновой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схемы двухстороннего действия с насосной подкачкой, что требует установки обратимых агрегатов. Эти агрегаты, работая в насосном режиме в период провала в графике нагрузок, увеличивают объем воды в бассейне и позволяют увеличить выработку электроэнергии при отливе, срабатывая дополнительный объем при увеличенном напоре.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Основной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эффект такой работы достигается за счет лучшего вписывания цикла работы ПЭС в график нагрузки энергосистемы. По такой схеме работает ПЭС «Ля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31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05349"/>
            <a:ext cx="856895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однобассейновой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схеме одностороннего действия упрощается цикл работы ПЭС и ее работа происходит в одном направлении при опорожнении или наполнении бассейна, причем более эффективной является работа турбин по схеме с опорожнением бассейна. При такой схеме также может использоваться насосная подкачка с установкой обратимых агрегатов. В зависимости от конкретных условий для одних ПЭС более эффективной может быть схема одностороннего действия, для других – двухстороннего действия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гидроэнергетика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гидроэнергетика, являющаяся наиболее освоенным из нетрадиционных возобновляемых источников электроэнергии, позволяет использовать большой гидроэнергетический потенциал малых рек и притоков, систем водоснабжения, ирригации с выдачей электроэнергии в энергосистему, а во многих случаях обеспечить локальное электроснабжение отдаленных районов или населенных пунктов, особенно в слаборазвитых и развивающихся странах с ограниченной системой централизованного электроснабжения. К преимуществам малых ГЭС относятся относительно небольшой объем инвестиций и короткий срок строительства, что позволяет ускорить получение прибыли, минимальное воздействие на окружающую среду, надежность электроснабжения и близость к потребителю.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611560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692696"/>
            <a:ext cx="8496944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Режим работы ПЭС характеризуется специфическими особенностями, связанными с цикличностью приливов. ПЭС вырабатывает электроэнергию в течение суток прерывисто в периоды приливов, которые, однако, не совпадают во времени с пиком в суточном графике нагрузки энергосистемы. В связи с этим более эффективная работа ПЭС в энергосистемах может быть достигнута при установке на них обратимых агрегатов, что позволяет лучше вписать цикл работы ПЭС в график нагрузки энергосистемы. В этом случае ПЭС могут также участвовать в покрытии пиковой части графика нагрузки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2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условиях низких напоров на ПЭС нашли применение горизонтальные капсульные обратимые агрегаты (ПЭС «Ля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»). В последнее время на проектируемых крупных ПЭС рассматривается эффективность использования горизонтальных агрегатов с ортогональными (поперечно-струйными) гидротурбинами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Длительный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опыт эксплуатации ПЭС «Ля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мощностью 240 МВт подтвердил ее эффективность при работе в энергосистеме Франции совместно с другими электростанциями. Для оптимизации работы ПЭС режим ее эксплуатации рассчитывался, исходя из параметров естественного хода уровней приливов, графиков нагрузок энергосистемы и изменения стоимости электроэнергии, ограничений колебаний уровней по условиям судоходства, природоохранных требований и др. ПЭС выдает гарантированную среднемесячную и среднегодовую электроэнергию, обеспечивая экономию топлива при стоимости вырабатываемой электроэнергии ниже, чем на ТЭС и АЭС. Кроме того, опыт эксплуатации ПЭС «Ля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Ранс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и мониторинг окружающей среды в зоне ее влияния показали возможность уменьшения отрицательных факторов и определенное улучшение условий, включая защиту от штормового влияния.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58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Длительный опыт эксплуатации этих ПЭС показал их работоспособность и эффективность. Во многих странах, побережье которых омывается океанами, ведутся работы по использованию приливной энергии.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Выполненные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широкомасштабные работы по созданию новых технологий и оборудования для ПЭС, применение наплавного метода строительства и нового гидроагрегата с ортогональной турбиной с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к.п.д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до 70%, которая представляет собой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поперечноструйную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турбину, способную вращаться в одну сторону при приливах и отливах, позволяют значительно снизить капитальные вложения и повысить экономическую эффективность ПЭС.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03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57200" y="889550"/>
            <a:ext cx="83632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Другой вариант ПЭС позволяет вообще обходиться без плотины – на дне моря недалеко от берега устанавливаются генераторы с лопастями (наподобие ветряков), которые вращаются движущейся во время приливов/отливов водой. Первая в мире коммерческая приливная электростанция «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SeaGen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», разработанная компанией «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Marine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Current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Turbines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(MCT), установлена в Северной Ирландии в узком морском заливе Лох-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Стрэнгфорд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скорость потока воды при приливе и отливе в котором может превышать четыре метра в секунду, и подключена к национальным энергосетям. Ее мощность 1,2 МВт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8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194" name="Picture 2" descr="Приливная электростанция в Северной Ирланд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925" y="1058682"/>
            <a:ext cx="5370249" cy="404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19049" y="51550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HK" dirty="0" err="1"/>
              <a:t>Приливная</a:t>
            </a:r>
            <a:r>
              <a:rPr lang="en-HK" dirty="0"/>
              <a:t> </a:t>
            </a:r>
            <a:r>
              <a:rPr lang="en-HK" dirty="0" err="1"/>
              <a:t>электростанция</a:t>
            </a:r>
            <a:r>
              <a:rPr lang="en-HK" dirty="0"/>
              <a:t> в </a:t>
            </a:r>
            <a:r>
              <a:rPr lang="en-HK" dirty="0" err="1"/>
              <a:t>Северной</a:t>
            </a:r>
            <a:r>
              <a:rPr lang="en-HK" dirty="0"/>
              <a:t> </a:t>
            </a:r>
            <a:r>
              <a:rPr lang="en-HK" dirty="0" err="1"/>
              <a:t>Ирландии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9571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95647"/>
            <a:ext cx="8568952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Эффективность использования возобновляемой энергии крупных ПЭС может быть достигнута в условиях объединенных энергосистем при совместной работе с ТЭС, АЭС, ГЭС и ГАЭС, благодаря чему при прерывистой работе ПЭС в суточном цикле может обеспечиваться ее оптимальное вписывание в график нагрузки энергосистемы. Так, в период выдачи максимальной мощности ПЭС (при максимальной величине прилива) ГЭС с регулирующими водохранилищами могут соответственно снижать свою мощность и за счет этого увеличить мощность и выработку в период пиковой части графика нагрузок, в период работы в насосном режиме ПЭС использует избыточную энергию ТЭС и АЭС.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7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гидроэнергетика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92582" y="980728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 объектам малой гидроэнергетики относятся малые ГЭС согласно международной классификации мощностью до 30 МВт (в Швейцарии, Украине не более 10 МВт), мини-ГЭС – от 0,1 до 1,0 МВт, микро-ГЭС – не более 0,1 МВт.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026" name="Picture 2" descr="Рис. 2.24. Общий вид малой Ладыженской ГЭС мощностью 7,5 МВт на р. Южный Буг в Украин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62815"/>
            <a:ext cx="4021004" cy="298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орсунь-Шевченковская малая ГЭ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790" y="2862814"/>
            <a:ext cx="4021674" cy="298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15012" y="5848771"/>
            <a:ext cx="3645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HK" dirty="0" err="1"/>
              <a:t>Корсунь-Шевченковская</a:t>
            </a:r>
            <a:r>
              <a:rPr lang="en-HK" dirty="0"/>
              <a:t> </a:t>
            </a:r>
            <a:r>
              <a:rPr lang="en-HK" dirty="0" err="1"/>
              <a:t>малая</a:t>
            </a:r>
            <a:r>
              <a:rPr lang="en-HK" dirty="0"/>
              <a:t> ГЭС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6970" y="5867980"/>
            <a:ext cx="47130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HK" dirty="0" err="1"/>
              <a:t>Малая</a:t>
            </a:r>
            <a:r>
              <a:rPr lang="en-HK" dirty="0"/>
              <a:t> </a:t>
            </a:r>
            <a:r>
              <a:rPr lang="en-HK" dirty="0" err="1"/>
              <a:t>Ладыженская</a:t>
            </a:r>
            <a:r>
              <a:rPr lang="en-HK" dirty="0"/>
              <a:t> ГЭС </a:t>
            </a:r>
            <a:r>
              <a:rPr lang="en-HK" dirty="0" err="1"/>
              <a:t>мощностью</a:t>
            </a:r>
            <a:r>
              <a:rPr lang="en-HK" dirty="0"/>
              <a:t> 7,5 </a:t>
            </a:r>
            <a:r>
              <a:rPr lang="en-HK" dirty="0" err="1"/>
              <a:t>МВт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7029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гидроэнергетика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836712"/>
            <a:ext cx="856895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зависимости от условий создания напора ГЭС используются основные схемы: плотинная, деривационная, смешанная.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2050" name="Picture 2" descr="Машинный зал Корсунь7Шевченковской ГЭ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62881"/>
            <a:ext cx="5266443" cy="379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98941" y="59202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HK" dirty="0" err="1"/>
              <a:t>Машинный</a:t>
            </a:r>
            <a:r>
              <a:rPr lang="en-HK" dirty="0"/>
              <a:t> </a:t>
            </a:r>
            <a:r>
              <a:rPr lang="en-HK" dirty="0" err="1"/>
              <a:t>зал</a:t>
            </a:r>
            <a:r>
              <a:rPr lang="en-HK" dirty="0"/>
              <a:t> </a:t>
            </a:r>
            <a:r>
              <a:rPr lang="en-HK" dirty="0" err="1" smtClean="0"/>
              <a:t>Корсунь</a:t>
            </a:r>
            <a:r>
              <a:rPr lang="ru-RU" dirty="0" smtClean="0"/>
              <a:t>-</a:t>
            </a:r>
            <a:r>
              <a:rPr lang="en-HK" dirty="0" err="1" smtClean="0"/>
              <a:t>Шевченковской</a:t>
            </a:r>
            <a:r>
              <a:rPr lang="en-HK" dirty="0" smtClean="0"/>
              <a:t> </a:t>
            </a:r>
            <a:r>
              <a:rPr lang="en-HK" dirty="0"/>
              <a:t>ГЭС</a:t>
            </a:r>
          </a:p>
        </p:txBody>
      </p:sp>
    </p:spTree>
    <p:extLst>
      <p:ext uri="{BB962C8B-B14F-4D97-AF65-F5344CB8AC3E}">
        <p14:creationId xmlns:p14="http://schemas.microsoft.com/office/powerpoint/2010/main" val="22730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гидроэнергетика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908720"/>
            <a:ext cx="856895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большинстве развитых стран достигнут высокий уровень освоения ресурсов малой гидроэнергетики. Так, мощность эксплуатируемых малых ГЭС (2007 г.) составляет: в Австрии – 1,1 млн. кВт, во Франции – 2,1 млн. кВт, в Германии – 1,6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в Норвегии – 1,4 млн. кВт, в Испании – 1,8 млн. кВт, в Швейцарии – 0,8 млн. кВт, в Японии – 3,5 млн. кВт, в Канаде – 2 млн. кВт.</a:t>
            </a: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Их широкое освоение наблюдается в развивающихся странах. Мировым лидером в использовании малой гидроэнергетики является Китай, где мощность малых ГЭС составляет около 35 млн. кВт с выработкой 110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млрд.кВт·ч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(2007 г.) и ведется их развернутое строительство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Малая гидроэнергетика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Индии, где потенциал малой гидроэнергетики оценивается в 15 млн. кВт, эксплуатируются 420 малых ГЭС суммарной мощностью более 2 млн. кВт, строятся мощностью более 0,5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планируется строительство более 4000 малых ГЭС.</a:t>
            </a: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Бразилии мощность малых ГЭС – более 1,9 млн. кВт, строятся – мощностью 1,0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планируется строительство малых ГЭС мощностью 6,9 млн. кВт.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787926"/>
            <a:ext cx="856895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Энергия приливов использовалась людьми издавна путем устройства приливных мельниц на побережье Англии, Франции, Испании, России, Канады, США и других стран. Такие установки выполнялись путем образования бассейна при перекрытии плотинами небольших бухт, где располагались мельничные колеса, работавшие в период отлива. Диаметры колес достигали 6 м. В Англии подобная установка под арками Лондонского моста с 1580 г. в течение 250 лет качала пресную воду для водоснабжения.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Особенностью приливных электростанций (ПЭС) является использование ими естественно возобновляемой энергии морских приливов, природа которых связана с приливообразующей силой, возникающей при гравитационном взаимодействии Земли с Луной и Солнцем. Для водной оболочки Земли практическое значение имеет лишь горизонтальная составляющая приливообразующей силы. Из-за близости Луны к Земле величина прилива под воздействием Луны в 2,2 раза больше солнечного.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побережьях морей и океанов наиболее часто встречается полусуточный прилив, у которого за лунные сутки (24 часа 50 мин) максимальная волна прилива приходит 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дважды.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8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Приливные электростанции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787926"/>
            <a:ext cx="871296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Величина прилива А определяется разностью уровня воды при максимальном подъеме и минимальном снижении за период прилива. Максимальное отклонение от среднего уровня моря называют амплитудой прилива, равной 0,5 А.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Неравномерность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приливных колебаний в течение лунного месяца характеризуется изменением величины прилива от А макс (сизигия) до А ми н (квадратура).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Изменение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величины прилива в течение лунного месяца (29,5 суток) приведено на рис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3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14954</TotalTime>
  <Words>2030</Words>
  <Application>Microsoft Office PowerPoint</Application>
  <PresentationFormat>Экран (4:3)</PresentationFormat>
  <Paragraphs>96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Малая гидроэнергетика</vt:lpstr>
      <vt:lpstr>Малая гидроэнергетика</vt:lpstr>
      <vt:lpstr>Малая гидроэнергетика</vt:lpstr>
      <vt:lpstr>Малая гидроэнергетика</vt:lpstr>
      <vt:lpstr>Малая гидроэнергетика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  <vt:lpstr>Приливные электростанции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1552</cp:revision>
  <dcterms:created xsi:type="dcterms:W3CDTF">2018-10-18T08:08:24Z</dcterms:created>
  <dcterms:modified xsi:type="dcterms:W3CDTF">2020-11-19T05:16:55Z</dcterms:modified>
</cp:coreProperties>
</file>